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s/slide14.xml" ContentType="application/vnd.openxmlformats-officedocument.presentationml.slide+xml"/>
  <Override PartName="/ppt/slides/slide4.xml" ContentType="application/vnd.openxmlformats-officedocument.presentationml.slide+xml"/>
  <Override PartName="/ppt/slides/slide3.xml" ContentType="application/vnd.openxmlformats-officedocument.presentationml.slide+xml"/>
  <Override PartName="/ppt/slides/slide2.xml" ContentType="application/vnd.openxmlformats-officedocument.presentationml.slide+xml"/>
  <Override PartName="/ppt/slides/slide1.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13.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slides/slide10.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15.xml" ContentType="application/vnd.openxmlformats-officedocument.presentationml.slide+xml"/>
  <Override PartName="/ppt/slides/slide30.xml" ContentType="application/vnd.openxmlformats-officedocument.presentationml.slide+xml"/>
  <Override PartName="/ppt/slides/slide28.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9.xml" ContentType="application/vnd.openxmlformats-officedocument.presentationml.slide+xml"/>
  <Override PartName="/ppt/slides/slide24.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Masters/slideMaster1.xml" ContentType="application/vnd.openxmlformats-officedocument.presentationml.slideMaster+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5.xml" ContentType="application/vnd.openxmlformats-officedocument.presentationml.slideLayout+xml"/>
  <Override PartName="/ppt/slideLayouts/slideLayout4.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1.xml" ContentType="application/vnd.openxmlformats-officedocument.presentationml.slideLayout+xml"/>
  <Override PartName="/ppt/slideLayouts/slideLayout9.xml" ContentType="application/vnd.openxmlformats-officedocument.presentationml.slideLayout+xml"/>
  <Override PartName="/ppt/slideLayouts/slideLayout8.xml" ContentType="application/vnd.openxmlformats-officedocument.presentationml.slideLayout+xml"/>
  <Override PartName="/ppt/slideLayouts/slideLayout11.xml" ContentType="application/vnd.openxmlformats-officedocument.presentationml.slideLayout+xml"/>
  <Override PartName="/ppt/slideLayouts/slideLayout10.xml" ContentType="application/vnd.openxmlformats-officedocument.presentationml.slideLayout+xml"/>
  <Override PartName="/ppt/theme/theme1.xml" ContentType="application/vnd.openxmlformats-officedocument.theme+xml"/>
  <Override PartName="/ppt/viewProps.xml" ContentType="application/vnd.openxmlformats-officedocument.presentationml.viewProps+xml"/>
  <Override PartName="/ppt/presProps.xml" ContentType="application/vnd.openxmlformats-officedocument.presentationml.presProps+xml"/>
  <Override PartName="/ppt/tableStyles.xml" ContentType="application/vnd.openxmlformats-officedocument.presentationml.tableStyles+xml"/>
  <Override PartName="/docProps/app.xml" ContentType="application/vnd.openxmlformats-officedocument.extended-properties+xml"/>
  <Override PartName="/docProps/core.xml" ContentType="application/vnd.openxmlformats-package.core-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65" r:id="rId4"/>
    <p:sldId id="258" r:id="rId5"/>
    <p:sldId id="259" r:id="rId6"/>
    <p:sldId id="266" r:id="rId7"/>
    <p:sldId id="267" r:id="rId8"/>
    <p:sldId id="268" r:id="rId9"/>
    <p:sldId id="270" r:id="rId10"/>
    <p:sldId id="272" r:id="rId11"/>
    <p:sldId id="273" r:id="rId12"/>
    <p:sldId id="274" r:id="rId13"/>
    <p:sldId id="275" r:id="rId14"/>
    <p:sldId id="269" r:id="rId15"/>
    <p:sldId id="277" r:id="rId16"/>
    <p:sldId id="276" r:id="rId17"/>
    <p:sldId id="271" r:id="rId18"/>
    <p:sldId id="281" r:id="rId19"/>
    <p:sldId id="280" r:id="rId20"/>
    <p:sldId id="279" r:id="rId21"/>
    <p:sldId id="285" r:id="rId22"/>
    <p:sldId id="278" r:id="rId23"/>
    <p:sldId id="284" r:id="rId24"/>
    <p:sldId id="287" r:id="rId25"/>
    <p:sldId id="286" r:id="rId26"/>
    <p:sldId id="288" r:id="rId27"/>
    <p:sldId id="283" r:id="rId28"/>
    <p:sldId id="290" r:id="rId29"/>
    <p:sldId id="289" r:id="rId30"/>
    <p:sldId id="282" r:id="rId31"/>
    <p:sldId id="260" r:id="rId32"/>
    <p:sldId id="261" r:id="rId33"/>
    <p:sldId id="294" r:id="rId34"/>
    <p:sldId id="295" r:id="rId35"/>
    <p:sldId id="296" r:id="rId36"/>
    <p:sldId id="297" r:id="rId37"/>
    <p:sldId id="298" r:id="rId38"/>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107" d="100"/>
          <a:sy n="107" d="100"/>
        </p:scale>
        <p:origin x="-1098"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45" Type="http://schemas.openxmlformats.org/officeDocument/2006/relationships/customXml" Target="../customXml/item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ustomXml" Target="../customXml/item2.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customXml" Target="../customXml/item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p:spPr>
        <p:txBody>
          <a:bodyPr/>
          <a:lstStyle/>
          <a:p>
            <a:r>
              <a:rPr lang="pt-BR" smtClean="0"/>
              <a:t>Clique para editar o título mestre</a:t>
            </a:r>
            <a:endParaRPr lang="pt-BR"/>
          </a:p>
        </p:txBody>
      </p:sp>
      <p:sp>
        <p:nvSpPr>
          <p:cNvPr id="3" name="Subtítulo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pt-BR"/>
          </a:p>
        </p:txBody>
      </p:sp>
      <p:sp>
        <p:nvSpPr>
          <p:cNvPr id="4" name="Espaço Reservado para Data 3"/>
          <p:cNvSpPr>
            <a:spLocks noGrp="1"/>
          </p:cNvSpPr>
          <p:nvPr>
            <p:ph type="dt" sz="half" idx="10"/>
          </p:nvPr>
        </p:nvSpPr>
        <p:spPr/>
        <p:txBody>
          <a:body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1268493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Texto Vertical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5508668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29400" y="274638"/>
            <a:ext cx="2057400" cy="5851525"/>
          </a:xfrm>
        </p:spPr>
        <p:txBody>
          <a:bodyPr vert="eaVert"/>
          <a:lstStyle/>
          <a:p>
            <a:r>
              <a:rPr lang="pt-BR" smtClean="0"/>
              <a:t>Clique para editar o título mestre</a:t>
            </a:r>
            <a:endParaRPr lang="pt-BR"/>
          </a:p>
        </p:txBody>
      </p:sp>
      <p:sp>
        <p:nvSpPr>
          <p:cNvPr id="3" name="Espaço Reservado para Texto Vertical 2"/>
          <p:cNvSpPr>
            <a:spLocks noGrp="1"/>
          </p:cNvSpPr>
          <p:nvPr>
            <p:ph type="body" orient="vert" idx="1"/>
          </p:nvPr>
        </p:nvSpPr>
        <p:spPr>
          <a:xfrm>
            <a:off x="457200" y="274638"/>
            <a:ext cx="6019800" cy="5851525"/>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427566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10"/>
          </p:nvPr>
        </p:nvSpPr>
        <p:spPr/>
        <p:txBody>
          <a:body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10029417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p:spPr>
        <p:txBody>
          <a:bodyPr anchor="t"/>
          <a:lstStyle>
            <a:lvl1pPr algn="l">
              <a:defRPr sz="4000" b="1" cap="all"/>
            </a:lvl1pPr>
          </a:lstStyle>
          <a:p>
            <a:r>
              <a:rPr lang="pt-BR" smtClean="0"/>
              <a:t>Clique para editar o título mestre</a:t>
            </a:r>
            <a:endParaRPr lang="pt-BR"/>
          </a:p>
        </p:txBody>
      </p:sp>
      <p:sp>
        <p:nvSpPr>
          <p:cNvPr id="3" name="Espaço Reservado para Texto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Espaço Reservado para Data 3"/>
          <p:cNvSpPr>
            <a:spLocks noGrp="1"/>
          </p:cNvSpPr>
          <p:nvPr>
            <p:ph type="dt" sz="half" idx="10"/>
          </p:nvPr>
        </p:nvSpPr>
        <p:spPr/>
        <p:txBody>
          <a:body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11"/>
          </p:nvPr>
        </p:nvSpPr>
        <p:spPr/>
        <p:txBody>
          <a:bodyPr/>
          <a:lstStyle/>
          <a:p>
            <a:endParaRPr lang="pt-BR"/>
          </a:p>
        </p:txBody>
      </p:sp>
      <p:sp>
        <p:nvSpPr>
          <p:cNvPr id="6" name="Espaço Reservado para Número de Slide 5"/>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8609467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Conteúdo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Conteúdo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Data 4"/>
          <p:cNvSpPr>
            <a:spLocks noGrp="1"/>
          </p:cNvSpPr>
          <p:nvPr>
            <p:ph type="dt" sz="half" idx="10"/>
          </p:nvPr>
        </p:nvSpPr>
        <p:spPr/>
        <p:txBody>
          <a:bodyPr/>
          <a:lstStyle/>
          <a:p>
            <a:fld id="{52C4F148-1B1F-4AB1-A4DD-95FB053BEF3A}" type="datetimeFigureOut">
              <a:rPr lang="pt-BR" smtClean="0"/>
              <a:t>08/09/2016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0483618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lvl1pPr>
              <a:defRPr/>
            </a:lvl1pPr>
          </a:lstStyle>
          <a:p>
            <a:r>
              <a:rPr lang="pt-BR" smtClean="0"/>
              <a:t>Clique para editar o título mestre</a:t>
            </a:r>
            <a:endParaRPr lang="pt-BR"/>
          </a:p>
        </p:txBody>
      </p:sp>
      <p:sp>
        <p:nvSpPr>
          <p:cNvPr id="3" name="Espaço Reservado para Texto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Espaço Reservado para Conteúdo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5" name="Espaço Reservado para Texto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Espaço Reservado para Conteúdo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7" name="Espaço Reservado para Data 6"/>
          <p:cNvSpPr>
            <a:spLocks noGrp="1"/>
          </p:cNvSpPr>
          <p:nvPr>
            <p:ph type="dt" sz="half" idx="10"/>
          </p:nvPr>
        </p:nvSpPr>
        <p:spPr/>
        <p:txBody>
          <a:bodyPr/>
          <a:lstStyle/>
          <a:p>
            <a:fld id="{52C4F148-1B1F-4AB1-A4DD-95FB053BEF3A}" type="datetimeFigureOut">
              <a:rPr lang="pt-BR" smtClean="0"/>
              <a:t>08/09/2016</a:t>
            </a:fld>
            <a:endParaRPr lang="pt-BR"/>
          </a:p>
        </p:txBody>
      </p:sp>
      <p:sp>
        <p:nvSpPr>
          <p:cNvPr id="8" name="Espaço Reservado para Rodapé 7"/>
          <p:cNvSpPr>
            <a:spLocks noGrp="1"/>
          </p:cNvSpPr>
          <p:nvPr>
            <p:ph type="ftr" sz="quarter" idx="11"/>
          </p:nvPr>
        </p:nvSpPr>
        <p:spPr/>
        <p:txBody>
          <a:bodyPr/>
          <a:lstStyle/>
          <a:p>
            <a:endParaRPr lang="pt-BR"/>
          </a:p>
        </p:txBody>
      </p:sp>
      <p:sp>
        <p:nvSpPr>
          <p:cNvPr id="9" name="Espaço Reservado para Número de Slide 8"/>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220647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smtClean="0"/>
              <a:t>Clique para editar o título mestre</a:t>
            </a:r>
            <a:endParaRPr lang="pt-BR"/>
          </a:p>
        </p:txBody>
      </p:sp>
      <p:sp>
        <p:nvSpPr>
          <p:cNvPr id="3" name="Espaço Reservado para Data 2"/>
          <p:cNvSpPr>
            <a:spLocks noGrp="1"/>
          </p:cNvSpPr>
          <p:nvPr>
            <p:ph type="dt" sz="half" idx="10"/>
          </p:nvPr>
        </p:nvSpPr>
        <p:spPr/>
        <p:txBody>
          <a:bodyPr/>
          <a:lstStyle/>
          <a:p>
            <a:fld id="{52C4F148-1B1F-4AB1-A4DD-95FB053BEF3A}" type="datetimeFigureOut">
              <a:rPr lang="pt-BR" smtClean="0"/>
              <a:t>08/09/2016</a:t>
            </a:fld>
            <a:endParaRPr lang="pt-BR"/>
          </a:p>
        </p:txBody>
      </p:sp>
      <p:sp>
        <p:nvSpPr>
          <p:cNvPr id="4" name="Espaço Reservado para Rodapé 3"/>
          <p:cNvSpPr>
            <a:spLocks noGrp="1"/>
          </p:cNvSpPr>
          <p:nvPr>
            <p:ph type="ftr" sz="quarter" idx="11"/>
          </p:nvPr>
        </p:nvSpPr>
        <p:spPr/>
        <p:txBody>
          <a:bodyPr/>
          <a:lstStyle/>
          <a:p>
            <a:endParaRPr lang="pt-BR"/>
          </a:p>
        </p:txBody>
      </p:sp>
      <p:sp>
        <p:nvSpPr>
          <p:cNvPr id="5" name="Espaço Reservado para Número de Slide 4"/>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1666625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p:cNvSpPr>
            <a:spLocks noGrp="1"/>
          </p:cNvSpPr>
          <p:nvPr>
            <p:ph type="dt" sz="half" idx="10"/>
          </p:nvPr>
        </p:nvSpPr>
        <p:spPr/>
        <p:txBody>
          <a:bodyPr/>
          <a:lstStyle/>
          <a:p>
            <a:fld id="{52C4F148-1B1F-4AB1-A4DD-95FB053BEF3A}" type="datetimeFigureOut">
              <a:rPr lang="pt-BR" smtClean="0"/>
              <a:t>08/09/2016</a:t>
            </a:fld>
            <a:endParaRPr lang="pt-BR"/>
          </a:p>
        </p:txBody>
      </p:sp>
      <p:sp>
        <p:nvSpPr>
          <p:cNvPr id="3" name="Espaço Reservado para Rodapé 2"/>
          <p:cNvSpPr>
            <a:spLocks noGrp="1"/>
          </p:cNvSpPr>
          <p:nvPr>
            <p:ph type="ftr" sz="quarter" idx="11"/>
          </p:nvPr>
        </p:nvSpPr>
        <p:spPr/>
        <p:txBody>
          <a:bodyPr/>
          <a:lstStyle/>
          <a:p>
            <a:endParaRPr lang="pt-BR"/>
          </a:p>
        </p:txBody>
      </p:sp>
      <p:sp>
        <p:nvSpPr>
          <p:cNvPr id="4" name="Espaço Reservado para Número de Slide 3"/>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41536883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p:spPr>
        <p:txBody>
          <a:bodyPr anchor="b"/>
          <a:lstStyle>
            <a:lvl1pPr algn="l">
              <a:defRPr sz="2000" b="1"/>
            </a:lvl1pPr>
          </a:lstStyle>
          <a:p>
            <a:r>
              <a:rPr lang="pt-BR" smtClean="0"/>
              <a:t>Clique para editar o título mestre</a:t>
            </a:r>
            <a:endParaRPr lang="pt-BR"/>
          </a:p>
        </p:txBody>
      </p:sp>
      <p:sp>
        <p:nvSpPr>
          <p:cNvPr id="3" name="Espaço Reservado para Conteúdo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Texto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2C4F148-1B1F-4AB1-A4DD-95FB053BEF3A}" type="datetimeFigureOut">
              <a:rPr lang="pt-BR" smtClean="0"/>
              <a:t>08/09/2016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4063397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p:spPr>
        <p:txBody>
          <a:bodyPr anchor="b"/>
          <a:lstStyle>
            <a:lvl1pPr algn="l">
              <a:defRPr sz="2000" b="1"/>
            </a:lvl1pPr>
          </a:lstStyle>
          <a:p>
            <a:r>
              <a:rPr lang="pt-BR" smtClean="0"/>
              <a:t>Clique para editar o título mestre</a:t>
            </a:r>
            <a:endParaRPr lang="pt-BR"/>
          </a:p>
        </p:txBody>
      </p:sp>
      <p:sp>
        <p:nvSpPr>
          <p:cNvPr id="3" name="Espaço Reservado para Imagem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Espaço Reservado para Data 4"/>
          <p:cNvSpPr>
            <a:spLocks noGrp="1"/>
          </p:cNvSpPr>
          <p:nvPr>
            <p:ph type="dt" sz="half" idx="10"/>
          </p:nvPr>
        </p:nvSpPr>
        <p:spPr/>
        <p:txBody>
          <a:bodyPr/>
          <a:lstStyle/>
          <a:p>
            <a:fld id="{52C4F148-1B1F-4AB1-A4DD-95FB053BEF3A}" type="datetimeFigureOut">
              <a:rPr lang="pt-BR" smtClean="0"/>
              <a:t>08/09/2016</a:t>
            </a:fld>
            <a:endParaRPr lang="pt-BR"/>
          </a:p>
        </p:txBody>
      </p:sp>
      <p:sp>
        <p:nvSpPr>
          <p:cNvPr id="6" name="Espaço Reservado para Rodapé 5"/>
          <p:cNvSpPr>
            <a:spLocks noGrp="1"/>
          </p:cNvSpPr>
          <p:nvPr>
            <p:ph type="ftr" sz="quarter" idx="11"/>
          </p:nvPr>
        </p:nvSpPr>
        <p:spPr/>
        <p:txBody>
          <a:bodyPr/>
          <a:lstStyle/>
          <a:p>
            <a:endParaRPr lang="pt-BR"/>
          </a:p>
        </p:txBody>
      </p:sp>
      <p:sp>
        <p:nvSpPr>
          <p:cNvPr id="7" name="Espaço Reservado para Número de Slide 6"/>
          <p:cNvSpPr>
            <a:spLocks noGrp="1"/>
          </p:cNvSpPr>
          <p:nvPr>
            <p:ph type="sldNum" sz="quarter" idx="12"/>
          </p:nvPr>
        </p:nvSpPr>
        <p:spPr/>
        <p:txBody>
          <a:bodyPr/>
          <a:lstStyle/>
          <a:p>
            <a:fld id="{0A46126C-C481-4505-99ED-10113E707246}" type="slidenum">
              <a:rPr lang="pt-BR" smtClean="0"/>
              <a:t>‹nº›</a:t>
            </a:fld>
            <a:endParaRPr lang="pt-BR"/>
          </a:p>
        </p:txBody>
      </p:sp>
    </p:spTree>
    <p:extLst>
      <p:ext uri="{BB962C8B-B14F-4D97-AF65-F5344CB8AC3E}">
        <p14:creationId xmlns:p14="http://schemas.microsoft.com/office/powerpoint/2010/main" val="3585887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pt-BR" smtClean="0"/>
              <a:t>Clique para editar o título mestre</a:t>
            </a:r>
            <a:endParaRPr lang="pt-BR"/>
          </a:p>
        </p:txBody>
      </p:sp>
      <p:sp>
        <p:nvSpPr>
          <p:cNvPr id="3" name="Espaço Reservado para Texto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4" name="Espaço Reservado para Data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2C4F148-1B1F-4AB1-A4DD-95FB053BEF3A}" type="datetimeFigureOut">
              <a:rPr lang="pt-BR" smtClean="0"/>
              <a:t>08/09/2016</a:t>
            </a:fld>
            <a:endParaRPr lang="pt-BR"/>
          </a:p>
        </p:txBody>
      </p:sp>
      <p:sp>
        <p:nvSpPr>
          <p:cNvPr id="5" name="Espaço Reservado para Rodapé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46126C-C481-4505-99ED-10113E707246}" type="slidenum">
              <a:rPr lang="pt-BR" smtClean="0"/>
              <a:t>‹nº›</a:t>
            </a:fld>
            <a:endParaRPr lang="pt-BR"/>
          </a:p>
        </p:txBody>
      </p:sp>
    </p:spTree>
    <p:extLst>
      <p:ext uri="{BB962C8B-B14F-4D97-AF65-F5344CB8AC3E}">
        <p14:creationId xmlns:p14="http://schemas.microsoft.com/office/powerpoint/2010/main" val="26430939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hyperlink" Target="http://www.kali.org/"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hyperlink" Target="http://www.debian.org/" TargetMode="External"/><Relationship Id="rId4" Type="http://schemas.openxmlformats.org/officeDocument/2006/relationships/hyperlink" Target="http://www.backtrack-linux.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62.png"/></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65.png"/></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1.xml.rels><?xml version="1.0" encoding="UTF-8" standalone="yes"?>
<Relationships xmlns="http://schemas.openxmlformats.org/package/2006/relationships"><Relationship Id="rId3" Type="http://schemas.openxmlformats.org/officeDocument/2006/relationships/hyperlink" Target="http://www.hacks.pt/category/kali/" TargetMode="External"/><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71.png"/></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hyperlink" Target="http://www.kali.org/" TargetMode="External"/><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10000" r="-10000"/>
          </a:stretch>
        </a:blipFill>
        <a:effectLst/>
      </p:bgPr>
    </p:bg>
    <p:spTree>
      <p:nvGrpSpPr>
        <p:cNvPr id="1" name=""/>
        <p:cNvGrpSpPr/>
        <p:nvPr/>
      </p:nvGrpSpPr>
      <p:grpSpPr>
        <a:xfrm>
          <a:off x="0" y="0"/>
          <a:ext cx="0" cy="0"/>
          <a:chOff x="0" y="0"/>
          <a:chExt cx="0" cy="0"/>
        </a:xfrm>
      </p:grpSpPr>
      <p:sp>
        <p:nvSpPr>
          <p:cNvPr id="4" name="Retângulo 3"/>
          <p:cNvSpPr/>
          <p:nvPr/>
        </p:nvSpPr>
        <p:spPr>
          <a:xfrm>
            <a:off x="4572000" y="4365104"/>
            <a:ext cx="3284875" cy="923330"/>
          </a:xfrm>
          <a:prstGeom prst="rect">
            <a:avLst/>
          </a:prstGeom>
          <a:noFill/>
        </p:spPr>
        <p:txBody>
          <a:bodyPr wrap="none" lIns="91440" tIns="45720" rIns="91440" bIns="45720">
            <a:spAutoFit/>
          </a:bodyPr>
          <a:lstStyle/>
          <a:p>
            <a:pPr algn="ctr"/>
            <a:r>
              <a:rPr lang="pt-BR" sz="5400" b="0" cap="none" spc="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KALI LINUX</a:t>
            </a:r>
            <a:endParaRPr lang="pt-BR" sz="54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5" name="Retângulo 4"/>
          <p:cNvSpPr/>
          <p:nvPr/>
        </p:nvSpPr>
        <p:spPr>
          <a:xfrm>
            <a:off x="3275856" y="5517232"/>
            <a:ext cx="5754910" cy="523220"/>
          </a:xfrm>
          <a:prstGeom prst="rect">
            <a:avLst/>
          </a:prstGeom>
          <a:noFill/>
        </p:spPr>
        <p:txBody>
          <a:bodyPr wrap="none" lIns="91440" tIns="45720" rIns="91440" bIns="45720">
            <a:spAutoFit/>
          </a:bodyPr>
          <a:lstStyle/>
          <a:p>
            <a:pPr algn="ctr"/>
            <a:r>
              <a:rPr lang="en-US"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FERRAMENTAS DE TESTE E AUDITORIA</a:t>
            </a:r>
            <a:endParaRPr lang="pt-BR" sz="2800" b="0" cap="none" spc="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Tree>
    <p:extLst>
      <p:ext uri="{BB962C8B-B14F-4D97-AF65-F5344CB8AC3E}">
        <p14:creationId xmlns:p14="http://schemas.microsoft.com/office/powerpoint/2010/main" val="1291782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5" y="116632"/>
            <a:ext cx="5148936" cy="33690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848" y="3630696"/>
            <a:ext cx="4968552" cy="322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291955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5316463" cy="2880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3" y="476673"/>
            <a:ext cx="4608513" cy="33123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19872" y="3789040"/>
            <a:ext cx="5014420" cy="2958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549" y="4753832"/>
            <a:ext cx="4035395" cy="51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eta para a direita 1"/>
          <p:cNvSpPr/>
          <p:nvPr/>
        </p:nvSpPr>
        <p:spPr>
          <a:xfrm>
            <a:off x="3131840" y="5157192"/>
            <a:ext cx="648072" cy="2880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33716866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5372330" cy="3419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136" y="3604220"/>
            <a:ext cx="4975473" cy="32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993950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0" y="188640"/>
            <a:ext cx="5544617" cy="28651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4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4337" y="3218407"/>
            <a:ext cx="5289599" cy="35038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1005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843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5580112" cy="7724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22388" y="991922"/>
            <a:ext cx="3694360" cy="29231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6"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14959" y="1632136"/>
            <a:ext cx="4209326" cy="7969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Seta para a direita 1"/>
          <p:cNvSpPr/>
          <p:nvPr/>
        </p:nvSpPr>
        <p:spPr>
          <a:xfrm rot="10596083">
            <a:off x="5135890" y="2557626"/>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8437"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636" y="4293096"/>
            <a:ext cx="4869436" cy="17281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438"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27745" y="3628471"/>
            <a:ext cx="3507060" cy="27698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1974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945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1" y="188640"/>
            <a:ext cx="4968552" cy="3358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5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3554" y="3645024"/>
            <a:ext cx="5827345" cy="576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32040" y="4365104"/>
            <a:ext cx="2667198" cy="2404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8327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79417"/>
            <a:ext cx="4362324" cy="33215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717" y="3645024"/>
            <a:ext cx="4075914" cy="2926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73521" y="179415"/>
            <a:ext cx="4109718" cy="317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53667" y="3570341"/>
            <a:ext cx="4117260" cy="3075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93492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15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6632"/>
            <a:ext cx="6641182" cy="6668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568" y="896142"/>
            <a:ext cx="3456384" cy="30345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50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6954" y="3429000"/>
            <a:ext cx="4117338" cy="32403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745242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116632"/>
            <a:ext cx="4516595" cy="3196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5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89527" y="3290403"/>
            <a:ext cx="4464496" cy="34873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325474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35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6632"/>
            <a:ext cx="4248472" cy="32742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55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80295" y="3357579"/>
            <a:ext cx="4889364" cy="34169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84298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971600" y="188640"/>
            <a:ext cx="7031092" cy="923330"/>
          </a:xfrm>
          <a:prstGeom prst="rect">
            <a:avLst/>
          </a:prstGeom>
          <a:noFill/>
        </p:spPr>
        <p:txBody>
          <a:bodyPr wrap="none" lIns="91440" tIns="45720" rIns="91440" bIns="45720">
            <a:spAutoFit/>
          </a:bodyPr>
          <a:lstStyle/>
          <a:p>
            <a:pPr algn="ctr"/>
            <a:r>
              <a:rPr lang="pt-BR"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O QUE É O KALI LINUX ?</a:t>
            </a:r>
            <a:endParaRPr lang="pt-BR"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3" name="Retângulo 2"/>
          <p:cNvSpPr/>
          <p:nvPr/>
        </p:nvSpPr>
        <p:spPr>
          <a:xfrm>
            <a:off x="674686" y="2204863"/>
            <a:ext cx="7740352" cy="830997"/>
          </a:xfrm>
          <a:prstGeom prst="rect">
            <a:avLst/>
          </a:prstGeom>
        </p:spPr>
        <p:txBody>
          <a:bodyPr wrap="square">
            <a:spAutoFit/>
          </a:bodyPr>
          <a:lstStyle/>
          <a:p>
            <a:r>
              <a:rPr lang="pt-BR" sz="2400" b="1" dirty="0" err="1">
                <a:hlinkClick r:id="rId3" tooltip="Kali Linux"/>
              </a:rPr>
              <a:t>Kali</a:t>
            </a:r>
            <a:r>
              <a:rPr lang="pt-BR" sz="2400" b="1" dirty="0">
                <a:hlinkClick r:id="rId3" tooltip="Kali Linux"/>
              </a:rPr>
              <a:t> Linux</a:t>
            </a:r>
            <a:r>
              <a:rPr lang="pt-BR" sz="2400" b="1" dirty="0"/>
              <a:t> é uma avançada distribuição Linux especializada em Testes de Intrusão e Auditoria de Segurança.</a:t>
            </a:r>
          </a:p>
        </p:txBody>
      </p:sp>
      <p:sp>
        <p:nvSpPr>
          <p:cNvPr id="4" name="Retângulo 3"/>
          <p:cNvSpPr/>
          <p:nvPr/>
        </p:nvSpPr>
        <p:spPr>
          <a:xfrm>
            <a:off x="674686" y="3045971"/>
            <a:ext cx="7866625" cy="1569660"/>
          </a:xfrm>
          <a:prstGeom prst="rect">
            <a:avLst/>
          </a:prstGeom>
        </p:spPr>
        <p:txBody>
          <a:bodyPr wrap="square">
            <a:spAutoFit/>
          </a:bodyPr>
          <a:lstStyle/>
          <a:p>
            <a:r>
              <a:rPr lang="pt-BR" sz="2400" b="1" dirty="0" err="1"/>
              <a:t>Kali</a:t>
            </a:r>
            <a:r>
              <a:rPr lang="pt-BR" sz="2400" b="1" dirty="0"/>
              <a:t> é uma reconstrução completa do </a:t>
            </a:r>
            <a:r>
              <a:rPr lang="pt-BR" sz="2400" b="1" dirty="0" err="1">
                <a:hlinkClick r:id="rId4" tooltip="BackTrack Linux"/>
              </a:rPr>
              <a:t>BackTrack</a:t>
            </a:r>
            <a:r>
              <a:rPr lang="pt-BR" sz="2400" b="1" dirty="0">
                <a:hlinkClick r:id="rId4" tooltip="BackTrack Linux"/>
              </a:rPr>
              <a:t> Linux</a:t>
            </a:r>
            <a:r>
              <a:rPr lang="pt-BR" sz="2400" b="1" dirty="0"/>
              <a:t>, que adere totalmente aos padrões de desenvolvimento do </a:t>
            </a:r>
            <a:r>
              <a:rPr lang="pt-BR" sz="2400" b="1" dirty="0">
                <a:hlinkClick r:id="rId5" tooltip="Debian"/>
              </a:rPr>
              <a:t>Debian</a:t>
            </a:r>
            <a:r>
              <a:rPr lang="pt-BR" sz="2400" b="1" dirty="0"/>
              <a:t>. Uma infraestrutura completamente nova foi montada, todas as ferramentas foram revistas</a:t>
            </a:r>
          </a:p>
        </p:txBody>
      </p:sp>
    </p:spTree>
    <p:extLst>
      <p:ext uri="{BB962C8B-B14F-4D97-AF65-F5344CB8AC3E}">
        <p14:creationId xmlns:p14="http://schemas.microsoft.com/office/powerpoint/2010/main" val="110675461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45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116632"/>
            <a:ext cx="4464496" cy="3456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936" y="3567349"/>
            <a:ext cx="4149394" cy="308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5318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56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16633"/>
            <a:ext cx="4761488" cy="37444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6656" y="3789040"/>
            <a:ext cx="4434409" cy="2991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0823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66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73" y="44625"/>
            <a:ext cx="4688491" cy="36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6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211960" y="3661057"/>
            <a:ext cx="4351304" cy="30634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9956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76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07" y="116633"/>
            <a:ext cx="4840533" cy="34706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9952" y="3587300"/>
            <a:ext cx="4438356" cy="31610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4450856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86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12" y="188640"/>
            <a:ext cx="4472674" cy="32872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79912" y="3475906"/>
            <a:ext cx="4887433" cy="3202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275791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96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692696"/>
            <a:ext cx="6912768" cy="53515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56755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07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602" y="548680"/>
            <a:ext cx="8791575" cy="129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1680" y="2066279"/>
            <a:ext cx="5527898" cy="4121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9795583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17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817" y="332656"/>
            <a:ext cx="7991475" cy="591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080150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27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775" y="692696"/>
            <a:ext cx="8934450" cy="666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7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0638" y="1484784"/>
            <a:ext cx="6562725" cy="4791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6698583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4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552450"/>
            <a:ext cx="8434292" cy="5753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41784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2" name="Retângulo 1"/>
          <p:cNvSpPr/>
          <p:nvPr/>
        </p:nvSpPr>
        <p:spPr>
          <a:xfrm>
            <a:off x="1388865" y="188640"/>
            <a:ext cx="6196569" cy="923330"/>
          </a:xfrm>
          <a:prstGeom prst="rect">
            <a:avLst/>
          </a:prstGeom>
          <a:noFill/>
        </p:spPr>
        <p:txBody>
          <a:bodyPr wrap="none" lIns="91440" tIns="45720" rIns="91440" bIns="45720">
            <a:spAutoFit/>
          </a:bodyPr>
          <a:lstStyle/>
          <a:p>
            <a:pPr algn="ctr"/>
            <a:r>
              <a:rPr lang="pt-BR" sz="54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MAIS INFORMAÇÕES</a:t>
            </a:r>
            <a:endParaRPr lang="pt-BR" sz="54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 name="Retângulo 3"/>
          <p:cNvSpPr/>
          <p:nvPr/>
        </p:nvSpPr>
        <p:spPr>
          <a:xfrm>
            <a:off x="674685" y="1700808"/>
            <a:ext cx="7866625" cy="3785652"/>
          </a:xfrm>
          <a:prstGeom prst="rect">
            <a:avLst/>
          </a:prstGeom>
        </p:spPr>
        <p:txBody>
          <a:bodyPr wrap="square">
            <a:spAutoFit/>
          </a:bodyPr>
          <a:lstStyle/>
          <a:p>
            <a:pPr marL="342900" indent="-342900">
              <a:buFont typeface="Arial" pitchFamily="34" charset="0"/>
              <a:buChar char="•"/>
            </a:pPr>
            <a:r>
              <a:rPr lang="pt-BR" sz="2400" b="1" dirty="0"/>
              <a:t>Mais de 300 ferramentas de testes de intrusão:</a:t>
            </a:r>
            <a:r>
              <a:rPr lang="pt-BR" sz="2400" dirty="0"/>
              <a:t> Depois de rever cada ferramenta que estava incluída no </a:t>
            </a:r>
            <a:r>
              <a:rPr lang="pt-BR" sz="2400" dirty="0" err="1"/>
              <a:t>Backtrack</a:t>
            </a:r>
            <a:r>
              <a:rPr lang="pt-BR" sz="2400" dirty="0"/>
              <a:t>, eliminamos um grande número de ferramentas que não funcionavam, ou para as quais havia outra ferramenta com funcionalidade semelhante</a:t>
            </a:r>
            <a:r>
              <a:rPr lang="pt-BR" sz="2400" dirty="0" smtClean="0"/>
              <a:t>.</a:t>
            </a:r>
          </a:p>
          <a:p>
            <a:pPr marL="342900" indent="-342900">
              <a:buFont typeface="Arial" pitchFamily="34" charset="0"/>
              <a:buChar char="•"/>
            </a:pPr>
            <a:endParaRPr lang="pt-BR" sz="2400" dirty="0"/>
          </a:p>
          <a:p>
            <a:pPr marL="342900" indent="-342900">
              <a:buFont typeface="Arial" pitchFamily="34" charset="0"/>
              <a:buChar char="•"/>
            </a:pPr>
            <a:r>
              <a:rPr lang="pt-BR" sz="2400" b="1" dirty="0"/>
              <a:t>É, e sempre será gratuito:</a:t>
            </a:r>
            <a:r>
              <a:rPr lang="pt-BR" sz="2400" dirty="0"/>
              <a:t> </a:t>
            </a:r>
            <a:r>
              <a:rPr lang="pt-BR" sz="2400" dirty="0" err="1"/>
              <a:t>Kali</a:t>
            </a:r>
            <a:r>
              <a:rPr lang="pt-BR" sz="2400" dirty="0"/>
              <a:t> Linux, como seu predecessor, é completamente livre, e sempre permanecerá como tal. Você nunca, nunca terá que pagar pelo </a:t>
            </a:r>
            <a:r>
              <a:rPr lang="pt-BR" sz="2400" dirty="0" err="1"/>
              <a:t>Kali</a:t>
            </a:r>
            <a:r>
              <a:rPr lang="pt-BR" sz="2400" dirty="0"/>
              <a:t> Linux.</a:t>
            </a:r>
          </a:p>
        </p:txBody>
      </p:sp>
    </p:spTree>
    <p:extLst>
      <p:ext uri="{BB962C8B-B14F-4D97-AF65-F5344CB8AC3E}">
        <p14:creationId xmlns:p14="http://schemas.microsoft.com/office/powerpoint/2010/main" val="3715135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2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8640"/>
            <a:ext cx="6229350" cy="447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636315"/>
            <a:ext cx="7864748"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35696" y="2132856"/>
            <a:ext cx="5328592" cy="3584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5158" y="5949280"/>
            <a:ext cx="6669757" cy="700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6927624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1475656" y="332656"/>
            <a:ext cx="5994526" cy="646331"/>
          </a:xfrm>
          <a:prstGeom prst="rect">
            <a:avLst/>
          </a:prstGeom>
          <a:noFill/>
        </p:spPr>
        <p:txBody>
          <a:bodyPr wrap="none" lIns="91440" tIns="45720" rIns="91440" bIns="45720">
            <a:spAutoFit/>
          </a:bodyPr>
          <a:lstStyle/>
          <a:p>
            <a:pPr algn="ctr"/>
            <a:r>
              <a:rPr lang="en-US" sz="36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FERRAMENTAS DO KALI LINUX</a:t>
            </a:r>
            <a:endParaRPr lang="pt-BR"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2" name="Retângulo 1"/>
          <p:cNvSpPr/>
          <p:nvPr/>
        </p:nvSpPr>
        <p:spPr>
          <a:xfrm>
            <a:off x="312164" y="1556792"/>
            <a:ext cx="8568952" cy="1754326"/>
          </a:xfrm>
          <a:prstGeom prst="rect">
            <a:avLst/>
          </a:prstGeom>
        </p:spPr>
        <p:txBody>
          <a:bodyPr wrap="square">
            <a:spAutoFit/>
          </a:bodyPr>
          <a:lstStyle/>
          <a:p>
            <a:r>
              <a:rPr lang="pt-BR" b="1" dirty="0"/>
              <a:t>Aqui fica uma lista das ferramentas que estão presentes no </a:t>
            </a:r>
            <a:r>
              <a:rPr lang="pt-BR" b="1" dirty="0">
                <a:hlinkClick r:id="rId3" tooltip="Kali Linux"/>
              </a:rPr>
              <a:t>sistema operativo </a:t>
            </a:r>
            <a:r>
              <a:rPr lang="pt-BR" b="1" dirty="0" err="1">
                <a:hlinkClick r:id="rId3" tooltip="Kali Linux"/>
              </a:rPr>
              <a:t>Kali</a:t>
            </a:r>
            <a:r>
              <a:rPr lang="pt-BR" b="1" dirty="0">
                <a:hlinkClick r:id="rId3" tooltip="Kali Linux"/>
              </a:rPr>
              <a:t> Linux </a:t>
            </a:r>
            <a:r>
              <a:rPr lang="pt-BR" b="1" dirty="0"/>
              <a:t>com exemplos</a:t>
            </a:r>
            <a:r>
              <a:rPr lang="pt-BR" b="1" dirty="0" smtClean="0"/>
              <a:t>. Estão </a:t>
            </a:r>
            <a:r>
              <a:rPr lang="pt-BR" b="1" dirty="0"/>
              <a:t>dispostas como no menu, as que já possuem descrição e exemplos tem uma ligação que pode seguir:</a:t>
            </a:r>
            <a:br>
              <a:rPr lang="pt-BR" b="1" dirty="0"/>
            </a:br>
            <a:r>
              <a:rPr lang="pt-BR" b="1" dirty="0"/>
              <a:t>Alguns programas estão repetidos pois tem varias funções e enquadra-se em mais do que um tipo de analise/ataque. Para tal, o mesmo programa pode ter varias ligações sendo cada uma com descrição e exemplos da categoria em que se encontra disposto.</a:t>
            </a:r>
          </a:p>
        </p:txBody>
      </p:sp>
      <p:pic>
        <p:nvPicPr>
          <p:cNvPr id="7170" name="Picture 2" descr="https://www.offensive-security.com/wp-content/uploads/2015/06/home-kali-slider-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70003" y="3714322"/>
            <a:ext cx="3653273" cy="2735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1412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26" name="Retângulo 25"/>
          <p:cNvSpPr/>
          <p:nvPr/>
        </p:nvSpPr>
        <p:spPr>
          <a:xfrm>
            <a:off x="-108520" y="-7718302"/>
            <a:ext cx="6624736" cy="3539430"/>
          </a:xfrm>
          <a:prstGeom prst="rect">
            <a:avLst/>
          </a:prstGeom>
        </p:spPr>
        <p:txBody>
          <a:bodyPr wrap="square">
            <a:spAutoFit/>
          </a:bodyPr>
          <a:lstStyle/>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IDS e IPS são acrónimos de uma referencia Inglesa para </a:t>
            </a:r>
            <a:r>
              <a:rPr kumimoji="0" lang="pt-BR" sz="800" b="0" i="1" u="none" strike="noStrike" cap="none" normalizeH="0" baseline="0" dirty="0" err="1" smtClean="0">
                <a:ln>
                  <a:noFill/>
                </a:ln>
                <a:effectLst/>
                <a:latin typeface="Helvetica Neue"/>
                <a:cs typeface="Arial" pitchFamily="34" charset="0"/>
              </a:rPr>
              <a:t>Intrusion</a:t>
            </a:r>
            <a:r>
              <a:rPr kumimoji="0" lang="pt-BR" sz="800" b="0" i="1" u="none" strike="noStrike" cap="none" normalizeH="0" baseline="0" dirty="0" smtClean="0">
                <a:ln>
                  <a:noFill/>
                </a:ln>
                <a:effectLst/>
                <a:latin typeface="Helvetica Neue"/>
                <a:cs typeface="Arial" pitchFamily="34" charset="0"/>
              </a:rPr>
              <a:t> </a:t>
            </a:r>
            <a:r>
              <a:rPr kumimoji="0" lang="pt-BR" sz="800" b="0" i="1" u="none" strike="noStrike" cap="none" normalizeH="0" baseline="0" dirty="0" err="1" smtClean="0">
                <a:ln>
                  <a:noFill/>
                </a:ln>
                <a:effectLst/>
                <a:latin typeface="Helvetica Neue"/>
                <a:cs typeface="Arial" pitchFamily="34" charset="0"/>
              </a:rPr>
              <a:t>Detection</a:t>
            </a:r>
            <a:r>
              <a:rPr kumimoji="0" lang="pt-BR" sz="800" b="0" i="1" u="none" strike="noStrike" cap="none" normalizeH="0" baseline="0" dirty="0" smtClean="0">
                <a:ln>
                  <a:noFill/>
                </a:ln>
                <a:effectLst/>
                <a:latin typeface="Helvetica Neue"/>
                <a:cs typeface="Arial" pitchFamily="34" charset="0"/>
              </a:rPr>
              <a:t> System</a:t>
            </a:r>
            <a:r>
              <a:rPr kumimoji="0" lang="pt-BR" sz="800" b="0" i="0" u="none" strike="noStrike" cap="none" normalizeH="0" baseline="0" dirty="0" smtClean="0">
                <a:ln>
                  <a:noFill/>
                </a:ln>
                <a:effectLst/>
                <a:latin typeface="Helvetica Neue"/>
                <a:cs typeface="Arial" pitchFamily="34" charset="0"/>
              </a:rPr>
              <a:t> </a:t>
            </a:r>
            <a:r>
              <a:rPr kumimoji="0" lang="pt-BR" sz="800" b="0" i="0" u="none" strike="noStrike" cap="none" normalizeH="0" baseline="0" dirty="0" err="1" smtClean="0">
                <a:ln>
                  <a:noFill/>
                </a:ln>
                <a:effectLst/>
                <a:latin typeface="Helvetica Neue"/>
                <a:cs typeface="Arial" pitchFamily="34" charset="0"/>
              </a:rPr>
              <a:t>e</a:t>
            </a:r>
            <a:r>
              <a:rPr kumimoji="0" lang="pt-BR" sz="800" b="0" i="1" u="none" strike="noStrike" cap="none" normalizeH="0" baseline="0" dirty="0" err="1" smtClean="0">
                <a:ln>
                  <a:noFill/>
                </a:ln>
                <a:effectLst/>
                <a:latin typeface="Helvetica Neue"/>
                <a:cs typeface="Arial" pitchFamily="34" charset="0"/>
              </a:rPr>
              <a:t>Intrusion</a:t>
            </a:r>
            <a:r>
              <a:rPr kumimoji="0" lang="pt-BR" sz="800" b="0" i="1" u="none" strike="noStrike" cap="none" normalizeH="0" baseline="0" dirty="0" smtClean="0">
                <a:ln>
                  <a:noFill/>
                </a:ln>
                <a:effectLst/>
                <a:latin typeface="Helvetica Neue"/>
                <a:cs typeface="Arial" pitchFamily="34" charset="0"/>
              </a:rPr>
              <a:t> </a:t>
            </a:r>
            <a:r>
              <a:rPr kumimoji="0" lang="pt-BR" sz="800" b="0" i="1" u="none" strike="noStrike" cap="none" normalizeH="0" baseline="0" dirty="0" err="1" smtClean="0">
                <a:ln>
                  <a:noFill/>
                </a:ln>
                <a:effectLst/>
                <a:latin typeface="Helvetica Neue"/>
                <a:cs typeface="Arial" pitchFamily="34" charset="0"/>
              </a:rPr>
              <a:t>Prevention</a:t>
            </a:r>
            <a:r>
              <a:rPr kumimoji="0" lang="pt-BR" sz="800" b="0" i="1" u="none" strike="noStrike" cap="none" normalizeH="0" baseline="0" dirty="0" smtClean="0">
                <a:ln>
                  <a:noFill/>
                </a:ln>
                <a:effectLst/>
                <a:latin typeface="Helvetica Neue"/>
                <a:cs typeface="Arial" pitchFamily="34" charset="0"/>
              </a:rPr>
              <a:t> System</a:t>
            </a:r>
            <a:r>
              <a:rPr kumimoji="0" lang="pt-BR" sz="800" b="0" i="0" u="none" strike="noStrike" cap="none" normalizeH="0" baseline="0" dirty="0" smtClean="0">
                <a:ln>
                  <a:noFill/>
                </a:ln>
                <a:effectLst/>
                <a:latin typeface="Helvetica Neue"/>
                <a:cs typeface="Arial" pitchFamily="34" charset="0"/>
              </a:rPr>
              <a:t> que traduzidos para português tem o significado de </a:t>
            </a:r>
            <a:r>
              <a:rPr kumimoji="0" lang="pt-BR" sz="800" b="1" i="1" u="sng" strike="noStrike" cap="none" normalizeH="0" baseline="0" dirty="0" smtClean="0">
                <a:ln>
                  <a:noFill/>
                </a:ln>
                <a:effectLst/>
                <a:latin typeface="Helvetica Neue"/>
                <a:cs typeface="Arial" pitchFamily="34" charset="0"/>
              </a:rPr>
              <a:t>Sistema de detecção de intrusos</a:t>
            </a:r>
            <a:r>
              <a:rPr kumimoji="0" lang="pt-BR" sz="800" b="0" i="0" u="sng" strike="noStrike" cap="none" normalizeH="0" baseline="0" dirty="0" smtClean="0">
                <a:ln>
                  <a:noFill/>
                </a:ln>
                <a:effectLst/>
                <a:latin typeface="Helvetica Neue"/>
                <a:cs typeface="Arial" pitchFamily="34" charset="0"/>
              </a:rPr>
              <a:t> </a:t>
            </a:r>
            <a:r>
              <a:rPr kumimoji="0" lang="pt-BR" sz="800" b="0" i="0" u="none" strike="noStrike" cap="none" normalizeH="0" baseline="0" dirty="0" smtClean="0">
                <a:ln>
                  <a:noFill/>
                </a:ln>
                <a:effectLst/>
                <a:latin typeface="Helvetica Neue"/>
                <a:cs typeface="Arial" pitchFamily="34" charset="0"/>
              </a:rPr>
              <a:t>e de </a:t>
            </a:r>
            <a:r>
              <a:rPr kumimoji="0" lang="pt-BR" sz="800" b="1" i="1" u="sng" strike="noStrike" cap="none" normalizeH="0" baseline="0" dirty="0" smtClean="0">
                <a:ln>
                  <a:noFill/>
                </a:ln>
                <a:effectLst/>
                <a:latin typeface="Helvetica Neue"/>
                <a:cs typeface="Arial" pitchFamily="34" charset="0"/>
              </a:rPr>
              <a:t>Sistema de prevenção de intrusos</a:t>
            </a:r>
            <a:r>
              <a:rPr kumimoji="0" lang="pt-BR" sz="800" b="0" i="0" u="sng" strike="noStrike" cap="none" normalizeH="0" baseline="0" dirty="0" smtClean="0">
                <a:ln>
                  <a:noFill/>
                </a:ln>
                <a:effectLst/>
                <a:latin typeface="Helvetica Neue"/>
                <a:cs typeface="Arial" pitchFamily="34" charset="0"/>
              </a:rPr>
              <a:t> </a:t>
            </a:r>
            <a:r>
              <a:rPr kumimoji="0" lang="pt-BR" sz="800" b="0" i="0" u="none" strike="noStrike" cap="none" normalizeH="0" baseline="0" dirty="0" smtClean="0">
                <a:ln>
                  <a:noFill/>
                </a:ln>
                <a:effectLst/>
                <a:latin typeface="Helvetica Neue"/>
                <a:cs typeface="Arial" pitchFamily="34" charset="0"/>
              </a:rPr>
              <a:t>respectivamente.</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 </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Começando com o IDS , Sistema de detecção de intrusos, este  refere-se a meios técnicos de descobrir numa rede quando </a:t>
            </a:r>
            <a:r>
              <a:rPr kumimoji="0" lang="pt-BR" sz="800" b="0" i="0" u="none" strike="noStrike" cap="none" normalizeH="0" baseline="0" dirty="0" err="1" smtClean="0">
                <a:ln>
                  <a:noFill/>
                </a:ln>
                <a:effectLst/>
                <a:latin typeface="Helvetica Neue"/>
                <a:cs typeface="Arial" pitchFamily="34" charset="0"/>
              </a:rPr>
              <a:t>alguem</a:t>
            </a:r>
            <a:r>
              <a:rPr kumimoji="0" lang="pt-BR" sz="800" b="0" i="0" u="none" strike="noStrike" cap="none" normalizeH="0" baseline="0" dirty="0" smtClean="0">
                <a:ln>
                  <a:noFill/>
                </a:ln>
                <a:effectLst/>
                <a:latin typeface="Helvetica Neue"/>
                <a:cs typeface="Arial" pitchFamily="34" charset="0"/>
              </a:rPr>
              <a:t> consegue acessos não autorizados que podem indicar a </a:t>
            </a:r>
            <a:r>
              <a:rPr kumimoji="0" lang="pt-BR" sz="800" b="0" i="0" u="none" strike="noStrike" cap="none" normalizeH="0" baseline="0" dirty="0" err="1" smtClean="0">
                <a:ln>
                  <a:noFill/>
                </a:ln>
                <a:effectLst/>
                <a:latin typeface="Helvetica Neue"/>
                <a:cs typeface="Arial" pitchFamily="34" charset="0"/>
              </a:rPr>
              <a:t>acção</a:t>
            </a:r>
            <a:r>
              <a:rPr kumimoji="0" lang="pt-BR" sz="800" b="0" i="0" u="none" strike="noStrike" cap="none" normalizeH="0" baseline="0" dirty="0" smtClean="0">
                <a:ln>
                  <a:noFill/>
                </a:ln>
                <a:effectLst/>
                <a:latin typeface="Helvetica Neue"/>
                <a:cs typeface="Arial" pitchFamily="34" charset="0"/>
              </a:rPr>
              <a:t> de </a:t>
            </a:r>
            <a:r>
              <a:rPr kumimoji="0" lang="pt-BR" sz="800" b="0" i="0" u="none" strike="noStrike" cap="none" normalizeH="0" baseline="0" dirty="0" err="1" smtClean="0">
                <a:ln>
                  <a:noFill/>
                </a:ln>
                <a:effectLst/>
                <a:latin typeface="Helvetica Neue"/>
                <a:cs typeface="Arial" pitchFamily="34" charset="0"/>
              </a:rPr>
              <a:t>pessoas,movimentos</a:t>
            </a:r>
            <a:r>
              <a:rPr kumimoji="0" lang="pt-BR" sz="800" b="0" i="0" u="none" strike="noStrike" cap="none" normalizeH="0" baseline="0" dirty="0" smtClean="0">
                <a:ln>
                  <a:noFill/>
                </a:ln>
                <a:effectLst/>
                <a:latin typeface="Helvetica Neue"/>
                <a:cs typeface="Arial" pitchFamily="34" charset="0"/>
              </a:rPr>
              <a:t> , ou até mesmo funcionários,  mal intencionados.</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Com o acentuado crescimento das tecnologias de infraestrutura tanto nos serviços quanto nos protocolos de rede torna-se cada vez mais difícil a implantação de sistema de detecção de intrusos. Esse facto está intimamente ligado não somente a velocidade com que as tecnologias avançam, mas principalmente com a complexidade dos meios que são utilizados para aumentar a segurança nas transmissões de dados.</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Uma solução bastante discutida é a utilização de host-</a:t>
            </a:r>
            <a:r>
              <a:rPr kumimoji="0" lang="pt-BR" sz="800" b="0" i="0" u="none" strike="noStrike" cap="none" normalizeH="0" baseline="0" dirty="0" err="1" smtClean="0">
                <a:ln>
                  <a:noFill/>
                </a:ln>
                <a:effectLst/>
                <a:latin typeface="Helvetica Neue"/>
                <a:cs typeface="Arial" pitchFamily="34" charset="0"/>
              </a:rPr>
              <a:t>based</a:t>
            </a:r>
            <a:r>
              <a:rPr kumimoji="0" lang="pt-BR" sz="800" b="0" i="0" u="none" strike="noStrike" cap="none" normalizeH="0" baseline="0" dirty="0" smtClean="0">
                <a:ln>
                  <a:noFill/>
                </a:ln>
                <a:effectLst/>
                <a:latin typeface="Helvetica Neue"/>
                <a:cs typeface="Arial" pitchFamily="34" charset="0"/>
              </a:rPr>
              <a:t> IDS que analisam o tráfego de forma individual numa rede. No host-</a:t>
            </a:r>
            <a:r>
              <a:rPr kumimoji="0" lang="pt-BR" sz="800" b="0" i="0" u="none" strike="noStrike" cap="none" normalizeH="0" baseline="0" dirty="0" err="1" smtClean="0">
                <a:ln>
                  <a:noFill/>
                </a:ln>
                <a:effectLst/>
                <a:latin typeface="Helvetica Neue"/>
                <a:cs typeface="Arial" pitchFamily="34" charset="0"/>
              </a:rPr>
              <a:t>based</a:t>
            </a:r>
            <a:r>
              <a:rPr kumimoji="0" lang="pt-BR" sz="800" b="0" i="0" u="none" strike="noStrike" cap="none" normalizeH="0" baseline="0" dirty="0" smtClean="0">
                <a:ln>
                  <a:noFill/>
                </a:ln>
                <a:effectLst/>
                <a:latin typeface="Helvetica Neue"/>
                <a:cs typeface="Arial" pitchFamily="34" charset="0"/>
              </a:rPr>
              <a:t> o IDS é instalado em um servidor para alertar e identificar ataques e tentativas de acessos indevidos à própria máquina.</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 </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Os IPS, sistemas de prevenção de intrusões, , evoluíram no final dos anos 1990 para resolver as ambiguidades no </a:t>
            </a:r>
            <a:r>
              <a:rPr kumimoji="0" lang="pt-BR" sz="800" b="0" i="0" u="none" strike="noStrike" cap="none" normalizeH="0" baseline="0" dirty="0" err="1" smtClean="0">
                <a:ln>
                  <a:noFill/>
                </a:ln>
                <a:effectLst/>
                <a:latin typeface="Helvetica Neue"/>
                <a:cs typeface="Arial" pitchFamily="34" charset="0"/>
              </a:rPr>
              <a:t>monitoriamento</a:t>
            </a:r>
            <a:r>
              <a:rPr kumimoji="0" lang="pt-BR" sz="800" b="0" i="0" u="none" strike="noStrike" cap="none" normalizeH="0" baseline="0" dirty="0" smtClean="0">
                <a:ln>
                  <a:noFill/>
                </a:ln>
                <a:effectLst/>
                <a:latin typeface="Helvetica Neue"/>
                <a:cs typeface="Arial" pitchFamily="34" charset="0"/>
              </a:rPr>
              <a:t> da rede, ao colocar a detecção em linha. A princípio, o IPS era apenas um sistema de detecção de intrusos (IDS) que possibilitava alguma iteração com o firewall para controlar o acesso. Em pouco tempo foi necessário desenvolver algo mais robusto, pois apenas comandar o firewall já não bastava: ainda era possível que ao menos aquele pacote malicioso andasse na rede. A solução era implementar formas inteligentes de bloqueio dentro do IPS.</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Visto como uma extensão do firewall, o IPS possibilita decisões de acesso baseadas no conteúdo da aplicação – e não apenas no endereço IP ou em portas, como os firewalls tradicionais trabalham. Entretanto, nada impede que, para </a:t>
            </a:r>
            <a:r>
              <a:rPr kumimoji="0" lang="pt-BR" sz="800" b="0" i="0" u="none" strike="noStrike" cap="none" normalizeH="0" baseline="0" dirty="0" err="1" smtClean="0">
                <a:ln>
                  <a:noFill/>
                </a:ln>
                <a:effectLst/>
                <a:latin typeface="Helvetica Neue"/>
                <a:cs typeface="Arial" pitchFamily="34" charset="0"/>
              </a:rPr>
              <a:t>optimizar</a:t>
            </a:r>
            <a:r>
              <a:rPr kumimoji="0" lang="pt-BR" sz="800" b="0" i="0" u="none" strike="noStrike" cap="none" normalizeH="0" baseline="0" dirty="0" smtClean="0">
                <a:ln>
                  <a:noFill/>
                </a:ln>
                <a:effectLst/>
                <a:latin typeface="Helvetica Neue"/>
                <a:cs typeface="Arial" pitchFamily="34" charset="0"/>
              </a:rPr>
              <a:t> a performance, muitos IPS utilizem regras baseadas em portas e endereço IP.</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O IPS também pode servir secundariamente como um serviço de nível de host, prevenindo </a:t>
            </a:r>
            <a:r>
              <a:rPr kumimoji="0" lang="pt-BR" sz="800" b="0" i="0" u="none" strike="noStrike" cap="none" normalizeH="0" baseline="0" dirty="0" err="1" smtClean="0">
                <a:ln>
                  <a:noFill/>
                </a:ln>
                <a:effectLst/>
                <a:latin typeface="Helvetica Neue"/>
                <a:cs typeface="Arial" pitchFamily="34" charset="0"/>
              </a:rPr>
              <a:t>actividades</a:t>
            </a:r>
            <a:r>
              <a:rPr kumimoji="0" lang="pt-BR" sz="800" b="0" i="0" u="none" strike="noStrike" cap="none" normalizeH="0" baseline="0" dirty="0" smtClean="0">
                <a:ln>
                  <a:noFill/>
                </a:ln>
                <a:effectLst/>
                <a:latin typeface="Helvetica Neue"/>
                <a:cs typeface="Arial" pitchFamily="34" charset="0"/>
              </a:rPr>
              <a:t> potencialmente maliciosas. Existem vantagens e desvantagens, tanto no IPS baseado em host como no IPS baseado em rede. Em alguns casos, as tecnologias podem ser complementares. Porém, não se pode esquecer que grande parte da tecnologia de IPS de rede evoluiu e, hoje, pode tranquilamente exercer também as funções de host.</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A vantagem de um sistema de prevenção de intrusos está em ser um excelente detector de tráfego malicioso com uma média de falso positivo e falso negativa baixa.</a:t>
            </a:r>
          </a:p>
          <a:p>
            <a:pPr lvl="0" eaLnBrk="0" fontAlgn="base" hangingPunct="0">
              <a:spcBef>
                <a:spcPct val="0"/>
              </a:spcBef>
              <a:spcAft>
                <a:spcPct val="0"/>
              </a:spcAft>
            </a:pPr>
            <a:r>
              <a:rPr kumimoji="0" lang="pt-BR" sz="800" b="0" i="0" u="none" strike="noStrike" cap="none" normalizeH="0" baseline="0" dirty="0" smtClean="0">
                <a:ln>
                  <a:noFill/>
                </a:ln>
                <a:effectLst/>
                <a:latin typeface="Helvetica Neue"/>
                <a:cs typeface="Arial" pitchFamily="34" charset="0"/>
              </a:rPr>
              <a:t>As ferramentas abaixo indicadas tentam descobrir se existe IDS e IPS, na rede/host do nosso alvo. Sabendo quais são, se estas existirem, torna-se mais fácil de as contornar.</a:t>
            </a:r>
          </a:p>
        </p:txBody>
      </p:sp>
      <p:sp>
        <p:nvSpPr>
          <p:cNvPr id="6" name="Retângulo 5"/>
          <p:cNvSpPr/>
          <p:nvPr/>
        </p:nvSpPr>
        <p:spPr>
          <a:xfrm>
            <a:off x="2390568" y="5928614"/>
            <a:ext cx="4362861" cy="369332"/>
          </a:xfrm>
          <a:prstGeom prst="rect">
            <a:avLst/>
          </a:prstGeom>
        </p:spPr>
        <p:txBody>
          <a:bodyPr wrap="none">
            <a:spAutoFit/>
          </a:bodyPr>
          <a:lstStyle/>
          <a:p>
            <a:r>
              <a:rPr lang="pt-BR" dirty="0" smtClean="0"/>
              <a:t>http://www.hacks.pt/ferramentas-kali-linux/</a:t>
            </a:r>
            <a:endParaRPr lang="pt-BR" dirty="0"/>
          </a:p>
        </p:txBody>
      </p:sp>
      <p:sp>
        <p:nvSpPr>
          <p:cNvPr id="28" name="Retângulo 27"/>
          <p:cNvSpPr/>
          <p:nvPr/>
        </p:nvSpPr>
        <p:spPr>
          <a:xfrm>
            <a:off x="312164" y="476672"/>
            <a:ext cx="8568952" cy="923330"/>
          </a:xfrm>
          <a:prstGeom prst="rect">
            <a:avLst/>
          </a:prstGeom>
        </p:spPr>
        <p:txBody>
          <a:bodyPr wrap="square">
            <a:spAutoFit/>
          </a:bodyPr>
          <a:lstStyle/>
          <a:p>
            <a:r>
              <a:rPr lang="pt-BR" b="1" dirty="0" smtClean="0"/>
              <a:t>No site abaixo você pode  conferir todas as ferramentas  e categorias existentes na instalação do KALI LINUX , com explicações sobre o que trata cada categoria de ferramenta . Como citado no inicio são mais de 300 ferramentas nessa nova versão</a:t>
            </a:r>
            <a:endParaRPr lang="pt-BR" b="1" dirty="0"/>
          </a:p>
        </p:txBody>
      </p:sp>
      <p:pic>
        <p:nvPicPr>
          <p:cNvPr id="6165" name="Picture 2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5604" y="1984153"/>
            <a:ext cx="7092787" cy="34483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468819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sp>
        <p:nvSpPr>
          <p:cNvPr id="7" name="Retângulo 6"/>
          <p:cNvSpPr/>
          <p:nvPr/>
        </p:nvSpPr>
        <p:spPr>
          <a:xfrm>
            <a:off x="1874167" y="188640"/>
            <a:ext cx="5109347" cy="523220"/>
          </a:xfrm>
          <a:prstGeom prst="rect">
            <a:avLst/>
          </a:prstGeom>
          <a:noFill/>
        </p:spPr>
        <p:txBody>
          <a:bodyPr wrap="none" lIns="91440" tIns="45720" rIns="91440" bIns="45720">
            <a:spAutoFit/>
          </a:bodyPr>
          <a:lstStyle/>
          <a:p>
            <a:pPr algn="ctr"/>
            <a:r>
              <a:rPr lang="en-US" sz="2800" b="1"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DESCOBRINDO A SENHA DO WIFI</a:t>
            </a:r>
            <a:endParaRPr lang="pt-BR" sz="28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594" y="1052736"/>
            <a:ext cx="7706618" cy="53749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072047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124744"/>
            <a:ext cx="8382875" cy="417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4927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560" y="1124744"/>
            <a:ext cx="8091940" cy="4608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0642079"/>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260648"/>
            <a:ext cx="8383752" cy="5976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8704945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340768"/>
            <a:ext cx="8416356" cy="3816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073392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3358569" y="404664"/>
            <a:ext cx="2257156" cy="646331"/>
          </a:xfrm>
          <a:prstGeom prst="rect">
            <a:avLst/>
          </a:prstGeom>
          <a:noFill/>
        </p:spPr>
        <p:txBody>
          <a:bodyPr wrap="none" lIns="91440" tIns="45720" rIns="91440" bIns="45720">
            <a:spAutoFit/>
          </a:bodyPr>
          <a:lstStyle/>
          <a:p>
            <a:pPr algn="ctr"/>
            <a:r>
              <a:rPr lang="pt-BR" sz="3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EXECUÇÃO</a:t>
            </a:r>
            <a:endParaRPr lang="pt-BR"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sp>
        <p:nvSpPr>
          <p:cNvPr id="4" name="Retângulo 3"/>
          <p:cNvSpPr/>
          <p:nvPr/>
        </p:nvSpPr>
        <p:spPr>
          <a:xfrm>
            <a:off x="395536" y="1412776"/>
            <a:ext cx="8019502" cy="2308324"/>
          </a:xfrm>
          <a:prstGeom prst="rect">
            <a:avLst/>
          </a:prstGeom>
        </p:spPr>
        <p:txBody>
          <a:bodyPr wrap="square">
            <a:spAutoFit/>
          </a:bodyPr>
          <a:lstStyle/>
          <a:p>
            <a:r>
              <a:rPr lang="pt-BR" sz="2400" b="1" dirty="0" smtClean="0">
                <a:hlinkClick r:id="rId3" tooltip="Kali Linux"/>
              </a:rPr>
              <a:t>O </a:t>
            </a:r>
            <a:r>
              <a:rPr lang="pt-BR" sz="2400" b="1" dirty="0" err="1" smtClean="0">
                <a:hlinkClick r:id="rId3" tooltip="Kali Linux"/>
              </a:rPr>
              <a:t>Kali</a:t>
            </a:r>
            <a:r>
              <a:rPr lang="pt-BR" sz="2400" b="1" dirty="0" smtClean="0">
                <a:hlinkClick r:id="rId3" tooltip="Kali Linux"/>
              </a:rPr>
              <a:t> </a:t>
            </a:r>
            <a:r>
              <a:rPr lang="pt-BR" sz="2400" b="1" dirty="0">
                <a:hlinkClick r:id="rId3" tooltip="Kali Linux"/>
              </a:rPr>
              <a:t>Linux</a:t>
            </a:r>
            <a:r>
              <a:rPr lang="pt-BR" sz="2400" b="1" dirty="0"/>
              <a:t>  </a:t>
            </a:r>
            <a:r>
              <a:rPr lang="pt-BR" sz="2400" b="1" dirty="0" smtClean="0"/>
              <a:t>poder ser executado de duas formas :</a:t>
            </a:r>
          </a:p>
          <a:p>
            <a:endParaRPr lang="en-US" sz="2400" b="1" dirty="0" smtClean="0"/>
          </a:p>
          <a:p>
            <a:endParaRPr lang="en-US" sz="2400" b="1" dirty="0"/>
          </a:p>
          <a:p>
            <a:pPr marL="342900" indent="-342900">
              <a:buFont typeface="Wingdings" pitchFamily="2" charset="2"/>
              <a:buChar char="q"/>
            </a:pPr>
            <a:r>
              <a:rPr lang="en-US" sz="2400" b="1" dirty="0" err="1" smtClean="0"/>
              <a:t>Gravando</a:t>
            </a:r>
            <a:r>
              <a:rPr lang="en-US" sz="2400" b="1" dirty="0" smtClean="0"/>
              <a:t> a ISO </a:t>
            </a:r>
            <a:r>
              <a:rPr lang="en-US" sz="2400" b="1" dirty="0" err="1" smtClean="0"/>
              <a:t>em</a:t>
            </a:r>
            <a:r>
              <a:rPr lang="en-US" sz="2400" b="1" dirty="0" smtClean="0"/>
              <a:t> um DVD e </a:t>
            </a:r>
            <a:r>
              <a:rPr lang="en-US" sz="2400" b="1" dirty="0" err="1" smtClean="0"/>
              <a:t>inicializando</a:t>
            </a:r>
            <a:r>
              <a:rPr lang="en-US" sz="2400" b="1" dirty="0" smtClean="0"/>
              <a:t> o PC via CD-ROM.</a:t>
            </a:r>
          </a:p>
          <a:p>
            <a:pPr marL="342900" indent="-342900">
              <a:buFont typeface="Wingdings" pitchFamily="2" charset="2"/>
              <a:buChar char="q"/>
            </a:pPr>
            <a:r>
              <a:rPr lang="en-US" sz="2400" b="1" dirty="0" err="1" smtClean="0"/>
              <a:t>Criando</a:t>
            </a:r>
            <a:r>
              <a:rPr lang="en-US" sz="2400" b="1" dirty="0" smtClean="0"/>
              <a:t> um </a:t>
            </a:r>
            <a:r>
              <a:rPr lang="en-US" sz="2400" b="1" dirty="0" err="1" smtClean="0"/>
              <a:t>perfil</a:t>
            </a:r>
            <a:r>
              <a:rPr lang="en-US" sz="2400" b="1" dirty="0" smtClean="0"/>
              <a:t> no </a:t>
            </a:r>
            <a:r>
              <a:rPr lang="en-US" sz="2400" b="1" dirty="0" err="1" smtClean="0"/>
              <a:t>virtualbox</a:t>
            </a:r>
            <a:r>
              <a:rPr lang="en-US" sz="2400" b="1" dirty="0" smtClean="0"/>
              <a:t> e </a:t>
            </a:r>
            <a:r>
              <a:rPr lang="en-US" sz="2400" b="1" dirty="0" err="1" smtClean="0"/>
              <a:t>subindo</a:t>
            </a:r>
            <a:r>
              <a:rPr lang="en-US" sz="2400" b="1" dirty="0" smtClean="0"/>
              <a:t> a </a:t>
            </a:r>
            <a:r>
              <a:rPr lang="en-US" sz="2400" b="1" dirty="0" err="1" smtClean="0"/>
              <a:t>imagem</a:t>
            </a:r>
            <a:r>
              <a:rPr lang="en-US" sz="2400" b="1" dirty="0" smtClean="0"/>
              <a:t> ISO.</a:t>
            </a:r>
            <a:endParaRPr lang="pt-BR" sz="2400" b="1" dirty="0"/>
          </a:p>
        </p:txBody>
      </p:sp>
      <p:pic>
        <p:nvPicPr>
          <p:cNvPr id="9218" name="Picture 2" descr="http://imacify.com/wp-content/uploads/2011/08/image105.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544" y="4077072"/>
            <a:ext cx="3312368" cy="1867767"/>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https://miltonbastos.files.wordpress.com/2011/05/virtualbox.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89114" y="3930835"/>
            <a:ext cx="3323246" cy="20890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5091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94000" r="-94000"/>
          </a:stretch>
        </a:blipFill>
        <a:effectLst/>
      </p:bgPr>
    </p:bg>
    <p:spTree>
      <p:nvGrpSpPr>
        <p:cNvPr id="1" name=""/>
        <p:cNvGrpSpPr/>
        <p:nvPr/>
      </p:nvGrpSpPr>
      <p:grpSpPr>
        <a:xfrm>
          <a:off x="0" y="0"/>
          <a:ext cx="0" cy="0"/>
          <a:chOff x="0" y="0"/>
          <a:chExt cx="0" cy="0"/>
        </a:xfrm>
      </p:grpSpPr>
      <p:pic>
        <p:nvPicPr>
          <p:cNvPr id="1026" name="Picture 2" descr="https://kalitutorials.files.wordpress.com/2014/07/heade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7191" y="5755393"/>
            <a:ext cx="4166807" cy="1085106"/>
          </a:xfrm>
          <a:prstGeom prst="rect">
            <a:avLst/>
          </a:prstGeom>
          <a:noFill/>
          <a:extLst>
            <a:ext uri="{909E8E84-426E-40DD-AFC4-6F175D3DCCD1}">
              <a14:hiddenFill xmlns:a14="http://schemas.microsoft.com/office/drawing/2010/main">
                <a:solidFill>
                  <a:srgbClr val="FFFFFF"/>
                </a:solidFill>
              </a14:hiddenFill>
            </a:ext>
          </a:extLst>
        </p:spPr>
      </p:pic>
      <p:sp>
        <p:nvSpPr>
          <p:cNvPr id="3" name="Retângulo 2"/>
          <p:cNvSpPr/>
          <p:nvPr/>
        </p:nvSpPr>
        <p:spPr>
          <a:xfrm>
            <a:off x="827584" y="1340768"/>
            <a:ext cx="7740352" cy="1938992"/>
          </a:xfrm>
          <a:prstGeom prst="rect">
            <a:avLst/>
          </a:prstGeom>
        </p:spPr>
        <p:txBody>
          <a:bodyPr wrap="square">
            <a:spAutoFit/>
          </a:bodyPr>
          <a:lstStyle/>
          <a:p>
            <a:pPr marL="342900" indent="-342900">
              <a:buFont typeface="Arial" pitchFamily="34" charset="0"/>
              <a:buChar char="•"/>
            </a:pPr>
            <a:r>
              <a:rPr lang="pt-BR" sz="2400" b="1" dirty="0" smtClean="0"/>
              <a:t>Subiremos a ISO do </a:t>
            </a:r>
            <a:r>
              <a:rPr lang="pt-BR" sz="2400" b="1" dirty="0" err="1" smtClean="0"/>
              <a:t>Kali</a:t>
            </a:r>
            <a:r>
              <a:rPr lang="pt-BR" sz="2400" b="1" dirty="0" smtClean="0"/>
              <a:t> Linux via </a:t>
            </a:r>
            <a:r>
              <a:rPr lang="pt-BR" sz="2400" b="1" dirty="0" err="1" smtClean="0"/>
              <a:t>VirtualBox</a:t>
            </a:r>
            <a:r>
              <a:rPr lang="pt-BR" sz="2400" b="1" dirty="0" smtClean="0"/>
              <a:t> ,  devido as limitações de configuração ou mesmo utilização do terminais da unidade . </a:t>
            </a:r>
            <a:endParaRPr lang="pt-BR" sz="2400" b="1" dirty="0"/>
          </a:p>
          <a:p>
            <a:pPr marL="342900" indent="-342900">
              <a:buFont typeface="Arial" pitchFamily="34" charset="0"/>
              <a:buChar char="•"/>
            </a:pPr>
            <a:endParaRPr lang="en-US" sz="2400" b="1" dirty="0" smtClean="0"/>
          </a:p>
          <a:p>
            <a:pPr marL="342900" indent="-342900">
              <a:buFont typeface="Arial" pitchFamily="34" charset="0"/>
              <a:buChar char="•"/>
            </a:pPr>
            <a:r>
              <a:rPr lang="en-US" sz="2400" b="1" dirty="0" smtClean="0"/>
              <a:t>Prepare a </a:t>
            </a:r>
            <a:r>
              <a:rPr lang="en-US" sz="2400" b="1" dirty="0" err="1" smtClean="0"/>
              <a:t>imagem</a:t>
            </a:r>
            <a:r>
              <a:rPr lang="en-US" sz="2400" b="1" dirty="0" smtClean="0"/>
              <a:t> e execute- a. </a:t>
            </a:r>
            <a:endParaRPr lang="pt-BR" sz="2400" b="1" dirty="0"/>
          </a:p>
        </p:txBody>
      </p:sp>
      <p:sp>
        <p:nvSpPr>
          <p:cNvPr id="4" name="Retângulo 3"/>
          <p:cNvSpPr/>
          <p:nvPr/>
        </p:nvSpPr>
        <p:spPr>
          <a:xfrm>
            <a:off x="2627784" y="260647"/>
            <a:ext cx="4468980" cy="646331"/>
          </a:xfrm>
          <a:prstGeom prst="rect">
            <a:avLst/>
          </a:prstGeom>
          <a:noFill/>
        </p:spPr>
        <p:txBody>
          <a:bodyPr wrap="none" lIns="91440" tIns="45720" rIns="91440" bIns="45720">
            <a:spAutoFit/>
          </a:bodyPr>
          <a:lstStyle/>
          <a:p>
            <a:pPr algn="ctr"/>
            <a:r>
              <a:rPr lang="pt-BR" sz="3600" b="1" cap="none" spc="0" dirty="0" smtClean="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rPr>
              <a:t>NESTE TREINAMENTO </a:t>
            </a:r>
            <a:endParaRPr lang="pt-BR" sz="3600" b="1" cap="none" spc="0" dirty="0">
              <a:ln w="17780" cmpd="sng">
                <a:solidFill>
                  <a:srgbClr val="FFFFFF"/>
                </a:solidFill>
                <a:prstDash val="solid"/>
                <a:miter lim="800000"/>
              </a:ln>
              <a:gradFill rotWithShape="1">
                <a:gsLst>
                  <a:gs pos="0">
                    <a:srgbClr val="000000">
                      <a:tint val="92000"/>
                      <a:shade val="100000"/>
                      <a:satMod val="150000"/>
                    </a:srgbClr>
                  </a:gs>
                  <a:gs pos="49000">
                    <a:srgbClr val="000000">
                      <a:tint val="89000"/>
                      <a:shade val="90000"/>
                      <a:satMod val="150000"/>
                    </a:srgbClr>
                  </a:gs>
                  <a:gs pos="50000">
                    <a:srgbClr val="000000">
                      <a:tint val="100000"/>
                      <a:shade val="75000"/>
                      <a:satMod val="150000"/>
                    </a:srgbClr>
                  </a:gs>
                  <a:gs pos="95000">
                    <a:srgbClr val="000000">
                      <a:shade val="47000"/>
                      <a:satMod val="150000"/>
                    </a:srgbClr>
                  </a:gs>
                  <a:gs pos="100000">
                    <a:srgbClr val="000000">
                      <a:shade val="39000"/>
                      <a:satMod val="150000"/>
                    </a:srgbClr>
                  </a:gs>
                </a:gsLst>
                <a:lin ang="5400000"/>
              </a:gradFill>
              <a:effectLst>
                <a:outerShdw blurRad="50800" algn="tl" rotWithShape="0">
                  <a:srgbClr val="000000"/>
                </a:outerShdw>
              </a:effectLst>
            </a:endParaRPr>
          </a:p>
        </p:txBody>
      </p:sp>
      <p:pic>
        <p:nvPicPr>
          <p:cNvPr id="8194" name="Picture 2" descr="http://blogs.umass.edu/Techbytes/files/2014/01/fedora12_oraclevmvirtualbox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06444" y="3573016"/>
            <a:ext cx="4954150" cy="30963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1787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1560" y="1072609"/>
            <a:ext cx="7956376" cy="2594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116632"/>
            <a:ext cx="5400675" cy="695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5" name="Picture 5" descr="http://seeklogo.com/images/K/kali-linux-logo-C2BE66F313-seeklogo.com.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15312" y="5926609"/>
            <a:ext cx="928688" cy="928688"/>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1800" y="3530480"/>
            <a:ext cx="3096344" cy="2840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91080" y="6527223"/>
            <a:ext cx="2057783" cy="2036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4695009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1265"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520" y="188640"/>
            <a:ext cx="3554536" cy="628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03848" y="980728"/>
            <a:ext cx="3252012" cy="259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504" y="3789040"/>
            <a:ext cx="6480720" cy="1511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41726" y="4149080"/>
            <a:ext cx="3292996" cy="258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8906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528" y="188640"/>
            <a:ext cx="6228184" cy="483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4008" y="548680"/>
            <a:ext cx="3024336" cy="24049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512" y="2996952"/>
            <a:ext cx="5760640" cy="37960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698251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5" descr="http://seeklogo.com/images/K/kali-linux-logo-C2BE66F313-seeklogo.com.gi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434292" y="6165303"/>
            <a:ext cx="689993" cy="689993"/>
          </a:xfrm>
          <a:prstGeom prst="rect">
            <a:avLst/>
          </a:prstGeom>
          <a:noFill/>
          <a:extLst>
            <a:ext uri="{909E8E84-426E-40DD-AFC4-6F175D3DCCD1}">
              <a14:hiddenFill xmlns:a14="http://schemas.microsoft.com/office/drawing/2010/main">
                <a:solidFill>
                  <a:srgbClr val="FFFFFF"/>
                </a:solidFill>
              </a14:hiddenFill>
            </a:ext>
          </a:extLst>
        </p:spPr>
      </p:pic>
      <p:pic>
        <p:nvPicPr>
          <p:cNvPr id="133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504" y="44624"/>
            <a:ext cx="4608512" cy="34003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3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59832" y="3645024"/>
            <a:ext cx="5374460" cy="3081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3489709"/>
      </p:ext>
    </p:extLst>
  </p:cSld>
  <p:clrMapOvr>
    <a:masterClrMapping/>
  </p:clrMapOvr>
</p:sld>
</file>

<file path=ppt/theme/theme1.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3A3A5B2455484D479E0C4EAD485121E7" ma:contentTypeVersion="6" ma:contentTypeDescription="Crie um novo documento." ma:contentTypeScope="" ma:versionID="b215a547b7dca46eadd9b24b86a244e6">
  <xsd:schema xmlns:xsd="http://www.w3.org/2001/XMLSchema" xmlns:xs="http://www.w3.org/2001/XMLSchema" xmlns:p="http://schemas.microsoft.com/office/2006/metadata/properties" xmlns:ns2="a67697ac-6eee-4b3f-8353-ff6c4c00cdbf" targetNamespace="http://schemas.microsoft.com/office/2006/metadata/properties" ma:root="true" ma:fieldsID="b6ed0088354edd2318dc74c646514ed4" ns2:_="">
    <xsd:import namespace="a67697ac-6eee-4b3f-8353-ff6c4c00cdbf"/>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67697ac-6eee-4b3f-8353-ff6c4c00cdb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ú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D3D2F0A5-E88C-4ED7-9E23-F9AAB25366BB}"/>
</file>

<file path=customXml/itemProps2.xml><?xml version="1.0" encoding="utf-8"?>
<ds:datastoreItem xmlns:ds="http://schemas.openxmlformats.org/officeDocument/2006/customXml" ds:itemID="{BD786A76-06E4-4644-8274-FA9A50866897}"/>
</file>

<file path=customXml/itemProps3.xml><?xml version="1.0" encoding="utf-8"?>
<ds:datastoreItem xmlns:ds="http://schemas.openxmlformats.org/officeDocument/2006/customXml" ds:itemID="{005A089E-5502-44B8-934C-F0906AEC1BFE}"/>
</file>

<file path=docProps/app.xml><?xml version="1.0" encoding="utf-8"?>
<Properties xmlns="http://schemas.openxmlformats.org/officeDocument/2006/extended-properties" xmlns:vt="http://schemas.openxmlformats.org/officeDocument/2006/docPropsVTypes">
  <TotalTime>141</TotalTime>
  <Words>142</Words>
  <Application>Microsoft Office PowerPoint</Application>
  <PresentationFormat>Apresentação na tela (4:3)</PresentationFormat>
  <Paragraphs>35</Paragraphs>
  <Slides>37</Slides>
  <Notes>0</Notes>
  <HiddenSlides>4</HiddenSlides>
  <MMClips>0</MMClips>
  <ScaleCrop>false</ScaleCrop>
  <HeadingPairs>
    <vt:vector size="4" baseType="variant">
      <vt:variant>
        <vt:lpstr>Tema</vt:lpstr>
      </vt:variant>
      <vt:variant>
        <vt:i4>1</vt:i4>
      </vt:variant>
      <vt:variant>
        <vt:lpstr>Títulos de slides</vt:lpstr>
      </vt:variant>
      <vt:variant>
        <vt:i4>37</vt:i4>
      </vt:variant>
    </vt:vector>
  </HeadingPairs>
  <TitlesOfParts>
    <vt:vector size="38" baseType="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Fabio</dc:creator>
  <cp:lastModifiedBy>Fabio</cp:lastModifiedBy>
  <cp:revision>29</cp:revision>
  <dcterms:created xsi:type="dcterms:W3CDTF">2016-09-08T17:52:16Z</dcterms:created>
  <dcterms:modified xsi:type="dcterms:W3CDTF">2016-09-08T20:23:01Z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0x0101003A3A5B2455484D479E0C4EAD485121E7</vt:lpwstr>
  </property>
</Properties>
</file>